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58" r:id="rId8"/>
    <p:sldId id="260" r:id="rId9"/>
    <p:sldId id="261" r:id="rId10"/>
    <p:sldId id="259" r:id="rId11"/>
    <p:sldId id="265" r:id="rId12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7EB9E6-162B-463A-9436-2203558E4246}" v="41" dt="2025-12-07T22:59:59.4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87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8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2A2A1-6270-1085-BACD-FBDA5EC12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CCA452-388D-C86E-8227-0399C664E9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89BAE-C372-B8ED-382D-D555C7543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DA7A6-3395-A537-AFB6-6DE4FD8D6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56542-803B-4CDC-B679-137DF581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2124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1025D-FA9D-C3AF-5B35-DAACCD09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A693B3-41E2-AA90-8D54-F03D6A2335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FBFB2-FFA3-4F58-A8FF-6F0EFBB22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C7407-0336-58D3-673C-0C2DFBF08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03638-EC82-A149-7B5F-B204DFEB8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3976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55FEB3-187F-CC28-717D-23EB422694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073414-C50C-DEAE-443B-6BBCC73E9D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EF994-41EB-F2EC-B9A2-88016238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CE2B2-C84A-FB53-8C70-C612D419D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15E06-D4D4-48D9-88BF-16FBE79D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41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7ABF9-54C7-C052-7797-A7AAF9F38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1463B-7C79-BB3E-82CA-F54101965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F2C4F-4983-AE98-23DD-E5A363D5F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0A81B-BFF9-957F-A447-77E6309A3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7362B-AB19-D519-AF3B-889E007D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3674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5AD61-C6C4-D9E1-E74C-89130A6A8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B5412-2DE0-C4B0-EBA1-3B99E8CDE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34AC5-FF7C-10BB-3ABB-8C95E7C14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4477DA-FA13-5F76-6E7F-C792C6403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6C735-0D36-BBC9-FFA0-4C1869AA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129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58DA5-B6AF-0FDF-7E93-4D7BCECEB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85CEA-7720-13ED-3260-7FCC6CAA1B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595920-D8AA-0819-FC9F-C0ACD2D6A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AABE13-9BA8-8402-3E57-25A942913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F75F1-9D73-38D4-9075-3F95A67F3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24E222-1388-ACEB-B5B9-E2FA655BF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7929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F2046-CC37-C6B4-9318-99755835F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F40B77-54AD-F6AC-7727-86CE35864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303EFE-83AF-7C06-3673-44366919D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9C1C63-919A-25C1-1ABD-5FA67E6CCD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4C4B6F-EEBB-5647-2D02-A459CFDC5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F386FA-06E0-C15E-41BC-6A8FD2B89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ACA968-E464-A30F-1079-DFE57BB76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A6FD90-288A-315F-6B3F-7539DFE8E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61463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15AB5-ED0D-02C1-6EB0-C62F7B6C3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D65ED6-45F0-D731-171C-67100053E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810011-DEA9-06FA-446B-0A8D4A2E5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6D7BC3-7400-F155-273F-EC104F774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120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74773B-88A6-5B31-437E-35EDDA45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E7D339-24CF-47D6-0BFB-D17066824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CE1EAE-C4F5-513F-D784-1E3C82803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2458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11179-4E8D-545E-31AE-E5E36685E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115DE-E3C1-0798-3D65-93FFF0B12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B6963F-AA81-B6BC-F169-01D6C3CEE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52FF65-C22F-E640-07A6-D32510FB2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9C911-C236-365F-97D5-320A56C99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4337A-C1B2-7306-9818-19B856E24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2269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787D5-639D-ACAB-6557-D06131F4F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61C8F5-962C-88D9-E431-85069E8553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616FCC-320E-A514-CEFD-F94FDABF1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8B6A16-7BC4-0089-8167-4EB04769D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5D393-FC22-8F7C-31EC-472B10C85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6DBB50-247E-1774-1E38-3BB76476D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8289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E55B8B-6106-DDD6-B01E-E375D9B8A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0F0E0-EC4E-026E-90DA-80F7DEE79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8EA64-2608-F89F-26EE-62F1C836DC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662779-0B64-454D-B3FE-9B7612A554D3}" type="datetimeFigureOut">
              <a:rPr lang="en-ID" smtClean="0"/>
              <a:t>19/12/25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51B89-1DD0-F9CC-0820-7A67621EFB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69C233-1A54-F1CF-2C1F-AAE58323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84C578-77A3-4F5A-B443-66D501A5DEC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3897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background with leaves&#10;&#10;Description automatically generated">
            <a:extLst>
              <a:ext uri="{FF2B5EF4-FFF2-40B4-BE49-F238E27FC236}">
                <a16:creationId xmlns:a16="http://schemas.microsoft.com/office/drawing/2014/main" id="{789369A6-31F1-AE68-9442-734E2D4D52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F464A1-0FC1-A528-0071-F2344493DC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289" y="1145758"/>
            <a:ext cx="8757421" cy="2560164"/>
          </a:xfrm>
        </p:spPr>
        <p:txBody>
          <a:bodyPr anchor="ctr" anchorCtr="0">
            <a:norm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Aptos Black" panose="020B0004020202020204" pitchFamily="34" charset="0"/>
              </a:rPr>
              <a:t>THE CONDITION OF LOCAL NGOs IN FACING CURRENT FUNDING CHALLENGES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97E5DE-4F07-C2EA-9BFA-7B9169EC36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97004"/>
            <a:ext cx="9144000" cy="1655762"/>
          </a:xfrm>
        </p:spPr>
        <p:txBody>
          <a:bodyPr>
            <a:normAutofit/>
          </a:bodyPr>
          <a:lstStyle/>
          <a:p>
            <a:endParaRPr lang="de-DE" sz="1800" b="1" i="0" u="none" strike="noStrike" baseline="0" dirty="0">
              <a:solidFill>
                <a:srgbClr val="000000"/>
              </a:solidFill>
              <a:latin typeface="AAAAAL+Calibri-Bold"/>
            </a:endParaRPr>
          </a:p>
          <a:p>
            <a:r>
              <a:rPr lang="en-US" sz="1800" b="1" dirty="0">
                <a:solidFill>
                  <a:srgbClr val="000000"/>
                </a:solidFill>
                <a:latin typeface="AAAAAL+Calibri-Bold"/>
              </a:rPr>
              <a:t>OCEAN Grantee Event Fundraising Workshop</a:t>
            </a:r>
          </a:p>
          <a:p>
            <a:r>
              <a:rPr lang="de-DE" sz="1800" b="1" i="0" u="none" strike="noStrike" baseline="0" dirty="0">
                <a:solidFill>
                  <a:srgbClr val="000000"/>
                </a:solidFill>
                <a:latin typeface="AAAAAL+Calibri-Bold"/>
              </a:rPr>
              <a:t>9 December 2025 </a:t>
            </a:r>
            <a:endParaRPr lang="en-ID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8ACFAFC-66C1-B2D1-1785-10BDB155F36A}"/>
              </a:ext>
            </a:extLst>
          </p:cNvPr>
          <p:cNvSpPr txBox="1">
            <a:spLocks/>
          </p:cNvSpPr>
          <p:nvPr/>
        </p:nvSpPr>
        <p:spPr>
          <a:xfrm>
            <a:off x="2590799" y="3193669"/>
            <a:ext cx="7010400" cy="4706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1" dirty="0">
                <a:solidFill>
                  <a:srgbClr val="000000"/>
                </a:solidFill>
              </a:rPr>
              <a:t>Herbet </a:t>
            </a:r>
            <a:r>
              <a:rPr lang="en-US" sz="2000" b="1" i="1" dirty="0" err="1">
                <a:solidFill>
                  <a:srgbClr val="000000"/>
                </a:solidFill>
              </a:rPr>
              <a:t>Panggabean</a:t>
            </a:r>
            <a:endParaRPr lang="en-ID" sz="2000" i="1" dirty="0"/>
          </a:p>
        </p:txBody>
      </p:sp>
    </p:spTree>
    <p:extLst>
      <p:ext uri="{BB962C8B-B14F-4D97-AF65-F5344CB8AC3E}">
        <p14:creationId xmlns:p14="http://schemas.microsoft.com/office/powerpoint/2010/main" val="3729495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DFFF7-A381-ED3B-24E2-5210E6A85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7F7E1CD-C119-7B13-C0F0-078DECED2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381A10E-9957-4A92-87E6-53A4EB0572F8}"/>
              </a:ext>
            </a:extLst>
          </p:cNvPr>
          <p:cNvSpPr txBox="1">
            <a:spLocks/>
          </p:cNvSpPr>
          <p:nvPr/>
        </p:nvSpPr>
        <p:spPr>
          <a:xfrm>
            <a:off x="934489" y="115432"/>
            <a:ext cx="10323022" cy="83714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2800" b="1" dirty="0">
                <a:solidFill>
                  <a:srgbClr val="000000"/>
                </a:solidFill>
                <a:latin typeface="Helvetica" panose="020B0604020202020204" pitchFamily="34" charset="0"/>
                <a:ea typeface="Aptos" panose="020B0004020202020204" pitchFamily="34" charset="0"/>
              </a:rPr>
              <a:t>Introduce</a:t>
            </a:r>
            <a:endParaRPr lang="en-US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75145E-27B0-322A-CE28-FD1388384F52}"/>
              </a:ext>
            </a:extLst>
          </p:cNvPr>
          <p:cNvSpPr txBox="1"/>
          <p:nvPr/>
        </p:nvSpPr>
        <p:spPr>
          <a:xfrm>
            <a:off x="765735" y="2658599"/>
            <a:ext cx="1073715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 rtl="0" eaLnBrk="1" latinLnBrk="0" hangingPunct="1"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Vision:</a:t>
            </a:r>
            <a:endParaRPr lang="en-US" sz="240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indent="0" algn="just" rtl="0" eaLnBrk="1" latinLnBrk="0" hangingPunct="1"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Empowering local communities to effectively manage natural resources, actively participate in the management process, and guarantee that they receive benefits from the sustainable stewardship of these resources.</a:t>
            </a:r>
            <a:endParaRPr lang="en-US" sz="2400" b="1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25823C-0BE8-E370-5545-4A06D22B326F}"/>
              </a:ext>
            </a:extLst>
          </p:cNvPr>
          <p:cNvSpPr txBox="1"/>
          <p:nvPr/>
        </p:nvSpPr>
        <p:spPr>
          <a:xfrm>
            <a:off x="765735" y="4515647"/>
            <a:ext cx="1073715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 rtl="0" eaLnBrk="1" latinLnBrk="0" hangingPunct="1"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Mission:</a:t>
            </a:r>
            <a:endParaRPr lang="en-US" sz="240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indent="0" algn="just" rtl="0" eaLnBrk="1" latinLnBrk="0" hangingPunct="1"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To assist and empower local communities by enhancing their knowledge and skills, recognizing opportunities and challenges within their regions, and maximizing available resources while addressing the issues they encounter.</a:t>
            </a:r>
            <a:endParaRPr lang="en-US" sz="2400" b="1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0ABB97-CB78-49EE-6BF1-E6588DAA9CE8}"/>
              </a:ext>
            </a:extLst>
          </p:cNvPr>
          <p:cNvSpPr txBox="1"/>
          <p:nvPr/>
        </p:nvSpPr>
        <p:spPr>
          <a:xfrm>
            <a:off x="765735" y="1170883"/>
            <a:ext cx="107371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 rtl="0" eaLnBrk="1" latinLnBrk="0" hangingPunct="1"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Yayasan Mitra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Insani</a:t>
            </a: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(YMI):</a:t>
            </a:r>
            <a:endParaRPr lang="en-US" sz="240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0" indent="0" algn="just" rtl="0" eaLnBrk="1" latinLnBrk="0" hangingPunct="1">
              <a:buNone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 community-based non-governmental organization that has been active in Riau Province, Indonesia, since 1998.</a:t>
            </a:r>
            <a:endParaRPr lang="en-US" sz="2400" b="1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221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EE865-D7EE-EC45-21A6-F3862AD75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7FBF22-6E19-7A0D-5C36-3B4BBF2AB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7FC6CCC-8D01-4CEA-1AFE-135BCC444562}"/>
              </a:ext>
            </a:extLst>
          </p:cNvPr>
          <p:cNvSpPr txBox="1">
            <a:spLocks/>
          </p:cNvSpPr>
          <p:nvPr/>
        </p:nvSpPr>
        <p:spPr>
          <a:xfrm>
            <a:off x="934489" y="115432"/>
            <a:ext cx="10323022" cy="83714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2800" b="1" dirty="0">
                <a:solidFill>
                  <a:srgbClr val="000000"/>
                </a:solidFill>
                <a:latin typeface="Helvetica" panose="020B0604020202020204" pitchFamily="34" charset="0"/>
                <a:ea typeface="Aptos" panose="020B0004020202020204" pitchFamily="34" charset="0"/>
              </a:rPr>
              <a:t>Challenges</a:t>
            </a:r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8F61E8-167F-7D82-D22A-7D73A168A8BC}"/>
              </a:ext>
            </a:extLst>
          </p:cNvPr>
          <p:cNvSpPr txBox="1"/>
          <p:nvPr/>
        </p:nvSpPr>
        <p:spPr>
          <a:xfrm>
            <a:off x="573157" y="1881808"/>
            <a:ext cx="110456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Funding continues to depend primarily on donor contributions.</a:t>
            </a:r>
            <a:endParaRPr lang="en-US" sz="240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 specialized fundraising team has not been formed, and proficiency in English communication needs enhancement.</a:t>
            </a:r>
            <a:endParaRPr lang="en-US" sz="240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The current portfolio is limited and necessitates further growth.</a:t>
            </a:r>
            <a:endParaRPr lang="en-US" sz="240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High staff turnover is common due to financial constraints, and the institution’s management has yet to reach full professionalism.</a:t>
            </a:r>
            <a:endParaRPr lang="en-US" sz="240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Although many regional challenges exist, the ability to effectively communicate these issues remains insufficient.</a:t>
            </a:r>
            <a:endParaRPr lang="en-US" sz="240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Projects are often implemented directly at the local level by both national and international organizations.</a:t>
            </a:r>
            <a:endParaRPr lang="en-US" sz="2400" b="1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801D20-5A98-E245-0DA5-F2E23EFB7CDC}"/>
              </a:ext>
            </a:extLst>
          </p:cNvPr>
          <p:cNvSpPr txBox="1"/>
          <p:nvPr/>
        </p:nvSpPr>
        <p:spPr>
          <a:xfrm>
            <a:off x="934488" y="1309901"/>
            <a:ext cx="93955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Local institutions frequently face a variety of challenges, such as:</a:t>
            </a:r>
            <a:endParaRPr lang="en-US" sz="2400" b="1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938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FA9EA-D76E-05FA-C6AA-394BBA232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C98E13D-810B-3F2A-C322-4E1614894A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50C4DE7-9B8E-772B-F39A-B934D63014D7}"/>
              </a:ext>
            </a:extLst>
          </p:cNvPr>
          <p:cNvSpPr txBox="1">
            <a:spLocks/>
          </p:cNvSpPr>
          <p:nvPr/>
        </p:nvSpPr>
        <p:spPr>
          <a:xfrm>
            <a:off x="934489" y="115432"/>
            <a:ext cx="10323022" cy="83714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2800" b="1" dirty="0">
                <a:solidFill>
                  <a:srgbClr val="000000"/>
                </a:solidFill>
                <a:latin typeface="Helvetica" panose="020B0604020202020204" pitchFamily="34" charset="0"/>
                <a:ea typeface="Aptos" panose="020B0004020202020204" pitchFamily="34" charset="0"/>
              </a:rPr>
              <a:t>Strategies</a:t>
            </a:r>
            <a:endParaRPr lang="en-US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7DE7D2-E80E-7031-8685-D0573B72FAA1}"/>
              </a:ext>
            </a:extLst>
          </p:cNvPr>
          <p:cNvSpPr txBox="1"/>
          <p:nvPr/>
        </p:nvSpPr>
        <p:spPr>
          <a:xfrm>
            <a:off x="573157" y="2339003"/>
            <a:ext cx="109628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Completing institutional administration tasks, including the establishment of safeguarding measures.</a:t>
            </a:r>
            <a:endParaRPr lang="en-US" sz="240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Improving the competencies and knowledge of team members.</a:t>
            </a:r>
            <a:endParaRPr lang="en-US" sz="240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Continuing progress on previously discussed topics or challenges.</a:t>
            </a:r>
            <a:endParaRPr lang="en-US" sz="240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Strengthening networks and expanding collaborative partnerships.</a:t>
            </a:r>
            <a:endParaRPr lang="en-US" sz="240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Optimizing financial management for greater efficiency.</a:t>
            </a:r>
            <a:endParaRPr lang="en-US" sz="240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Enhancing the standards of management and institutional governance.</a:t>
            </a:r>
            <a:endParaRPr lang="en-US" sz="240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Developing communication and writing skills further.</a:t>
            </a:r>
            <a:endParaRPr lang="en-US" sz="240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marL="347472" indent="-347472" algn="l" rtl="0" eaLnBrk="1" latinLnBrk="0" hangingPunct="1">
              <a:buFont typeface="Arial" panose="020B0604020202020204" pitchFamily="34" charset="0"/>
              <a:buChar char="•"/>
            </a:pPr>
            <a:r>
              <a:rPr lang="en-US" sz="2400" b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Broadening and diversifying fundraising strategies.</a:t>
            </a:r>
            <a:endParaRPr lang="en-US" sz="2400" b="1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BBB33B-9844-09C1-E2EB-F8B3B16CE415}"/>
              </a:ext>
            </a:extLst>
          </p:cNvPr>
          <p:cNvSpPr txBox="1"/>
          <p:nvPr/>
        </p:nvSpPr>
        <p:spPr>
          <a:xfrm>
            <a:off x="934488" y="1309901"/>
            <a:ext cx="939558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YMI is presently executing a range of strategies, both within the organization and in its external engagements:</a:t>
            </a:r>
            <a:endParaRPr lang="en-US" sz="2400" b="1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307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77BF9-B725-D556-DEA2-1BE53A983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76EBB99-2F08-1FCB-C4F9-459744A35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" y="428"/>
            <a:ext cx="12190476" cy="6857143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7B542D20-CBE1-9826-EDD3-585E54AA0175}"/>
              </a:ext>
            </a:extLst>
          </p:cNvPr>
          <p:cNvSpPr txBox="1">
            <a:spLocks/>
          </p:cNvSpPr>
          <p:nvPr/>
        </p:nvSpPr>
        <p:spPr>
          <a:xfrm>
            <a:off x="934489" y="115432"/>
            <a:ext cx="10323022" cy="83714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2800" b="1" dirty="0">
                <a:solidFill>
                  <a:srgbClr val="000000"/>
                </a:solidFill>
                <a:latin typeface="Helvetica" panose="020B0604020202020204" pitchFamily="34" charset="0"/>
                <a:ea typeface="Aptos" panose="020B0004020202020204" pitchFamily="34" charset="0"/>
              </a:rPr>
              <a:t>Lessons learned</a:t>
            </a:r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6E685E7-C25C-6E2D-40EC-F37167BA5044}"/>
              </a:ext>
            </a:extLst>
          </p:cNvPr>
          <p:cNvSpPr txBox="1"/>
          <p:nvPr/>
        </p:nvSpPr>
        <p:spPr>
          <a:xfrm>
            <a:off x="573157" y="2034207"/>
            <a:ext cx="109628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472" indent="-347472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Aptos" panose="020B0004020202020204" pitchFamily="34" charset="0"/>
              </a:rPr>
              <a:t>Always monitor developments and changes in donor funding characteristics. </a:t>
            </a:r>
          </a:p>
          <a:p>
            <a:pPr marL="347472" indent="-347472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Aptos" panose="020B0004020202020204" pitchFamily="34" charset="0"/>
              </a:rPr>
              <a:t>Adopt the institutional administrative standards implemented by leading institutions.</a:t>
            </a:r>
          </a:p>
          <a:p>
            <a:pPr marL="347472" indent="-347472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Aptos" panose="020B0004020202020204" pitchFamily="34" charset="0"/>
              </a:rPr>
              <a:t>Strengthen communication, publications, and maintain harmonious relationships. </a:t>
            </a:r>
          </a:p>
          <a:p>
            <a:pPr marL="347472" indent="-347472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Aptos" panose="020B0004020202020204" pitchFamily="34" charset="0"/>
              </a:rPr>
              <a:t>Manage funding based on the principles of transparency, accountability, and anti-corruption to maintain trust. </a:t>
            </a:r>
          </a:p>
          <a:p>
            <a:pPr marL="347472" indent="-347472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Aptos" panose="020B0004020202020204" pitchFamily="34" charset="0"/>
              </a:rPr>
              <a:t>Learn from experiences of collaboration with donors as material for future evaluation. </a:t>
            </a:r>
          </a:p>
          <a:p>
            <a:pPr marL="347472" indent="-347472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Aptos" panose="020B0004020202020204" pitchFamily="34" charset="0"/>
              </a:rPr>
              <a:t>Develop the institution professionally and sustainably. </a:t>
            </a:r>
          </a:p>
          <a:p>
            <a:pPr marL="347472" indent="-347472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Aptos" panose="020B0004020202020204" pitchFamily="34" charset="0"/>
              </a:rPr>
              <a:t>Begin diversifying funding sources by </a:t>
            </a:r>
            <a:r>
              <a:rPr lang="en-US" sz="2400" b="1" dirty="0" err="1">
                <a:solidFill>
                  <a:srgbClr val="000000"/>
                </a:solidFill>
                <a:latin typeface="Aptos" panose="020B0004020202020204" pitchFamily="34" charset="0"/>
              </a:rPr>
              <a:t>utilising</a:t>
            </a:r>
            <a:r>
              <a:rPr lang="en-US" sz="2400" b="1" dirty="0">
                <a:solidFill>
                  <a:srgbClr val="000000"/>
                </a:solidFill>
                <a:latin typeface="Aptos" panose="020B0004020202020204" pitchFamily="34" charset="0"/>
              </a:rPr>
              <a:t> various available modalities.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BF2D66-6562-8035-6CEA-98E16E7D8256}"/>
              </a:ext>
            </a:extLst>
          </p:cNvPr>
          <p:cNvSpPr txBox="1"/>
          <p:nvPr/>
        </p:nvSpPr>
        <p:spPr>
          <a:xfrm>
            <a:off x="934488" y="1104495"/>
            <a:ext cx="1032302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Local institutions can derive the following lessons from the present circumstances:</a:t>
            </a:r>
            <a:endParaRPr lang="en-US" sz="2400" b="1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639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C8BB9-1D87-BF3F-79F0-927B013E0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66084D7-AEDD-9010-10FD-AAA3369ADD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ADDCC04F-D5C6-6F8B-893F-26553B72687C}"/>
              </a:ext>
            </a:extLst>
          </p:cNvPr>
          <p:cNvSpPr txBox="1">
            <a:spLocks/>
          </p:cNvSpPr>
          <p:nvPr/>
        </p:nvSpPr>
        <p:spPr>
          <a:xfrm>
            <a:off x="3688507" y="3010429"/>
            <a:ext cx="4814986" cy="837142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4400" b="1" dirty="0">
                <a:solidFill>
                  <a:srgbClr val="000000"/>
                </a:solidFill>
                <a:effectLst/>
                <a:latin typeface="Aptos Black" panose="020B0004020202020204" pitchFamily="34" charset="0"/>
              </a:rPr>
              <a:t>SINCERELY THANK YOU</a:t>
            </a:r>
            <a:endParaRPr lang="en-US" sz="4400" b="1" dirty="0"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755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ab2600de-030e-40a3-a341-c72395049305" ContentTypeId="0x010100DCD90FCC66DA8F4C882C689D6817D41B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roject Document" ma:contentTypeID="0x010100DCD90FCC66DA8F4C882C689D6817D41B004CB217E37737AA4DBB81ECC7DBBEE1CF" ma:contentTypeVersion="30" ma:contentTypeDescription="Create a new document." ma:contentTypeScope="" ma:versionID="8ad55e664188da297f1d8904b2b82bb5">
  <xsd:schema xmlns:xsd="http://www.w3.org/2001/XMLSchema" xmlns:xs="http://www.w3.org/2001/XMLSchema" xmlns:p="http://schemas.microsoft.com/office/2006/metadata/properties" xmlns:ns2="36389baf-d775-4142-9ba9-987d54fbb0d5" xmlns:ns3="755eefe8-ba11-4b6f-9863-8159f1f27482" xmlns:ns4="70eaf2b6-bebf-42d1-bb51-8130a6ba05fe" targetNamespace="http://schemas.microsoft.com/office/2006/metadata/properties" ma:root="true" ma:fieldsID="7a2013a2de57b9402c0426e4c5fd9315" ns2:_="" ns3:_="" ns4:_="">
    <xsd:import namespace="36389baf-d775-4142-9ba9-987d54fbb0d5"/>
    <xsd:import namespace="755eefe8-ba11-4b6f-9863-8159f1f27482"/>
    <xsd:import namespace="70eaf2b6-bebf-42d1-bb51-8130a6ba05fe"/>
    <xsd:element name="properties">
      <xsd:complexType>
        <xsd:sequence>
          <xsd:element name="documentManagement">
            <xsd:complexType>
              <xsd:all>
                <xsd:element ref="ns2:NIRASProjectID" minOccurs="0"/>
                <xsd:element ref="ns2:NIRASCreatedDate" minOccurs="0"/>
                <xsd:element ref="ns2:DocumentRevisionId" minOccurs="0"/>
                <xsd:element ref="ns2:DocumentRevisionIdPublished" minOccurs="0"/>
                <xsd:element ref="ns2:NIRASRevisionDate" minOccurs="0"/>
                <xsd:element ref="ns2:NIRASScaleTxt" minOccurs="0"/>
                <xsd:element ref="ns2:NIRASSortOrder" minOccurs="0"/>
                <xsd:element ref="ns2:Delivery" minOccurs="0"/>
                <xsd:element ref="ns2:NIRASDocumentNo" minOccurs="0"/>
                <xsd:element ref="ns2:NIRASOldModifiedBy" minOccurs="0"/>
                <xsd:element ref="ns2:i5700158192d457fa5a55d94ad1f5c8a" minOccurs="0"/>
                <xsd:element ref="ns2:da20537ee97d477b961033ada76c4a82" minOccurs="0"/>
                <xsd:element ref="ns2:b20adbee33c84350ab297149ab7609e1" minOccurs="0"/>
                <xsd:element ref="ns2:TaxCatchAllLabel" minOccurs="0"/>
                <xsd:element ref="ns2:TaxCatchAll" minOccurs="0"/>
                <xsd:element ref="ns2:o7ddbb95048e4674b1961839f647280e" minOccurs="0"/>
                <xsd:element ref="ns2:NIRASOnFrontPage" minOccurs="0"/>
                <xsd:element ref="ns2:h8aaf2de82934a7c935dd4974f73e863" minOccurs="0"/>
                <xsd:element ref="ns2:f80ac62f60fc4453ae2218348d18dabb" minOccurs="0"/>
                <xsd:element ref="ns2:g7b9186905794052991e52b9e97e249f" minOccurs="0"/>
                <xsd:element ref="ns3:MediaServiceFastMetadata" minOccurs="0"/>
                <xsd:element ref="ns3:MediaServiceMetadata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3:MediaLengthInSeconds" minOccurs="0"/>
                <xsd:element ref="ns3:MediaServiceSearchProperties" minOccurs="0"/>
                <xsd:element ref="ns3:MediaServiceEventHashCode" minOccurs="0"/>
                <xsd:element ref="ns3:lcf76f155ced4ddcb4097134ff3c332f" minOccurs="0"/>
                <xsd:element ref="ns3:MediaServiceLocation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4:_dlc_DocId" minOccurs="0"/>
                <xsd:element ref="ns4:_dlc_DocIdUrl" minOccurs="0"/>
                <xsd:element ref="ns4:_dlc_DocIdPersistId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389baf-d775-4142-9ba9-987d54fbb0d5" elementFormDefault="qualified">
    <xsd:import namespace="http://schemas.microsoft.com/office/2006/documentManagement/types"/>
    <xsd:import namespace="http://schemas.microsoft.com/office/infopath/2007/PartnerControls"/>
    <xsd:element name="NIRASProjectID" ma:index="2" nillable="true" ma:displayName="Project ID" ma:internalName="NIRASProjectID">
      <xsd:simpleType>
        <xsd:restriction base="dms:Text"/>
      </xsd:simpleType>
    </xsd:element>
    <xsd:element name="NIRASCreatedDate" ma:index="3" nillable="true" ma:displayName="First issue date" ma:format="DateOnly" ma:internalName="NIRASCreatedDate" ma:readOnly="false">
      <xsd:simpleType>
        <xsd:restriction base="dms:DateTime"/>
      </xsd:simpleType>
    </xsd:element>
    <xsd:element name="DocumentRevisionId" ma:index="5" nillable="true" ma:displayName="Revision" ma:internalName="DocumentRevisionId">
      <xsd:simpleType>
        <xsd:restriction base="dms:Text"/>
      </xsd:simpleType>
    </xsd:element>
    <xsd:element name="DocumentRevisionIdPublished" ma:index="6" nillable="true" ma:displayName="Last published revision" ma:internalName="DocumentRevisionIdPublished">
      <xsd:simpleType>
        <xsd:restriction base="dms:Text"/>
      </xsd:simpleType>
    </xsd:element>
    <xsd:element name="NIRASRevisionDate" ma:index="7" nillable="true" ma:displayName="Revision date" ma:internalName="NIRASRevisionDate">
      <xsd:simpleType>
        <xsd:restriction base="dms:DateTime"/>
      </xsd:simpleType>
    </xsd:element>
    <xsd:element name="NIRASScaleTxt" ma:index="9" nillable="true" ma:displayName="Scale" ma:internalName="NIRASScaleTxt">
      <xsd:simpleType>
        <xsd:restriction base="dms:Text">
          <xsd:maxLength value="255"/>
        </xsd:restriction>
      </xsd:simpleType>
    </xsd:element>
    <xsd:element name="NIRASSortOrder" ma:index="11" nillable="true" ma:displayName="Sort order" ma:internalName="NIRASSortOrder">
      <xsd:simpleType>
        <xsd:restriction base="dms:Number"/>
      </xsd:simpleType>
    </xsd:element>
    <xsd:element name="Delivery" ma:index="12" nillable="true" ma:displayName="Delivery" ma:list="{231aebd0-a940-4364-a308-7ce38202bdf8}" ma:internalName="Delivery" ma:readOnly="false" ma:showField="NIRASDocListName" ma:web="70eaf2b6-bebf-42d1-bb51-8130a6ba05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IRASDocumentNo" ma:index="13" nillable="true" ma:displayName="Old document ID" ma:description="Old document number from source system" ma:internalName="NIRASDocumentNo" ma:readOnly="false">
      <xsd:simpleType>
        <xsd:restriction base="dms:Text">
          <xsd:maxLength value="255"/>
        </xsd:restriction>
      </xsd:simpleType>
    </xsd:element>
    <xsd:element name="NIRASOldModifiedBy" ma:index="14" nillable="true" ma:displayName="Old modified by" ma:internalName="NIRASOldModifiedBy" ma:readOnly="false">
      <xsd:simpleType>
        <xsd:restriction base="dms:Text">
          <xsd:maxLength value="255"/>
        </xsd:restriction>
      </xsd:simpleType>
    </xsd:element>
    <xsd:element name="i5700158192d457fa5a55d94ad1f5c8a" ma:index="16" nillable="true" ma:taxonomy="true" ma:internalName="i5700158192d457fa5a55d94ad1f5c8a" ma:taxonomyFieldName="NIRASScale" ma:displayName="Scale_Old" ma:default="" ma:fieldId="{25700158-192d-457f-a5a5-5d94ad1f5c8a}" ma:sspId="ab2600de-030e-40a3-a341-c72395049305" ma:termSetId="3e7e8768-c6c9-4058-bd1b-2f646ad16eb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a20537ee97d477b961033ada76c4a82" ma:index="22" nillable="true" ma:taxonomy="true" ma:internalName="da20537ee97d477b961033ada76c4a82" ma:taxonomyFieldName="NIRASQAStatus" ma:displayName="QA Status" ma:readOnly="false" ma:default="" ma:fieldId="{da20537e-e97d-477b-9610-33ada76c4a82}" ma:sspId="ab2600de-030e-40a3-a341-c72395049305" ma:termSetId="94d4a05f-61b3-4765-97ef-9ba750d26c8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20adbee33c84350ab297149ab7609e1" ma:index="23" nillable="true" ma:taxonomy="true" ma:internalName="b20adbee33c84350ab297149ab7609e1" ma:taxonomyFieldName="NIRASDocumentKind" ma:displayName="Document content" ma:readOnly="false" ma:default="" ma:fieldId="{b20adbee-33c8-4350-ab29-7149ab7609e1}" ma:taxonomyMulti="true" ma:sspId="ab2600de-030e-40a3-a341-c72395049305" ma:termSetId="0c6706ef-2aa8-49e9-8152-ee2cbb588c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4" nillable="true" ma:displayName="Taxonomy Catch All Column1" ma:hidden="true" ma:list="{7b5a9647-4c4e-452d-92b8-bfa5a92103b3}" ma:internalName="TaxCatchAllLabel" ma:readOnly="true" ma:showField="CatchAllDataLabel" ma:web="70eaf2b6-bebf-42d1-bb51-8130a6ba05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5" nillable="true" ma:displayName="Taxonomy Catch All Column" ma:hidden="true" ma:list="{7b5a9647-4c4e-452d-92b8-bfa5a92103b3}" ma:internalName="TaxCatchAll" ma:showField="CatchAllData" ma:web="70eaf2b6-bebf-42d1-bb51-8130a6ba05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7ddbb95048e4674b1961839f647280e" ma:index="26" nillable="true" ma:taxonomy="true" ma:internalName="o7ddbb95048e4674b1961839f647280e" ma:taxonomyFieldName="NIRASQAGroup" ma:displayName="Country" ma:readOnly="false" ma:default="" ma:fieldId="{87ddbb95-048e-4674-b196-1839f647280e}" ma:taxonomyMulti="true" ma:sspId="ab2600de-030e-40a3-a341-c72395049305" ma:termSetId="6fd9237d-65aa-4da7-afa0-2c7efb1a215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IRASOnFrontPage" ma:index="28" nillable="true" ma:displayName="On front page" ma:default="0" ma:indexed="true" ma:internalName="NIRASOnFrontPage" ma:readOnly="false">
      <xsd:simpleType>
        <xsd:restriction base="dms:Boolean"/>
      </xsd:simpleType>
    </xsd:element>
    <xsd:element name="h8aaf2de82934a7c935dd4974f73e863" ma:index="29" nillable="true" ma:taxonomy="true" ma:internalName="h8aaf2de82934a7c935dd4974f73e863" ma:taxonomyFieldName="NIRASAI" ma:displayName="NIRAS Chatbot" ma:readOnly="true" ma:default="" ma:fieldId="{18aaf2de-8293-4a7c-935d-d4974f73e863}" ma:taxonomyMulti="true" ma:sspId="ab2600de-030e-40a3-a341-c72395049305" ma:termSetId="e4f69c2d-cfa3-4e6c-a80d-b1d094c64b2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0ac62f60fc4453ae2218348d18dabb" ma:index="31" nillable="true" ma:taxonomy="true" ma:internalName="f80ac62f60fc4453ae2218348d18dabb" ma:taxonomyFieldName="NIRASPriceListSupplier" ma:displayName="Price List Supplier" ma:default="" ma:fieldId="{f80ac62f-60fc-4453-ae22-18348d18dabb}" ma:sspId="ab2600de-030e-40a3-a341-c72395049305" ma:termSetId="62942bc5-8467-4abe-8a09-dc4c33f3bc9c" ma:anchorId="b4ebccb4-865d-48c8-8b2c-4dbb606d922c" ma:open="false" ma:isKeyword="false">
      <xsd:complexType>
        <xsd:sequence>
          <xsd:element ref="pc:Terms" minOccurs="0" maxOccurs="1"/>
        </xsd:sequence>
      </xsd:complexType>
    </xsd:element>
    <xsd:element name="g7b9186905794052991e52b9e97e249f" ma:index="33" nillable="true" ma:taxonomy="true" ma:internalName="g7b9186905794052991e52b9e97e249f" ma:taxonomyFieldName="NIRASPriceListTechnology" ma:displayName="Price List Technology" ma:default="" ma:fieldId="{07b91869-0579-4052-991e-52b9e97e249f}" ma:taxonomyMulti="true" ma:sspId="ab2600de-030e-40a3-a341-c72395049305" ma:termSetId="62942bc5-8467-4abe-8a09-dc4c33f3bc9c" ma:anchorId="3bccc921-57cb-4b25-8009-539539ce7de9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eefe8-ba11-4b6f-9863-8159f1f27482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3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36" nillable="true" ma:displayName="MediaServiceMetadata" ma:hidden="true" ma:internalName="MediaServiceMetadata" ma:readOnly="true">
      <xsd:simpleType>
        <xsd:restriction base="dms:Note"/>
      </xsd:simpleType>
    </xsd:element>
    <xsd:element name="MediaServiceObjectDetectorVersions" ma:index="3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4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EventHashCode" ma:index="42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43" nillable="true" ma:taxonomy="true" ma:internalName="lcf76f155ced4ddcb4097134ff3c332f" ma:taxonomyFieldName="MediaServiceImageTags" ma:displayName="Image Tags" ma:readOnly="false" ma:fieldId="{5cf76f15-5ced-4ddc-b409-7134ff3c332f}" ma:taxonomyMulti="true" ma:sspId="ab2600de-030e-40a3-a341-c723950493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45" nillable="true" ma:displayName="Location" ma:indexed="true" ma:internalName="MediaServiceLocation" ma:readOnly="true">
      <xsd:simpleType>
        <xsd:restriction base="dms:Text"/>
      </xsd:simpleType>
    </xsd:element>
    <xsd:element name="MediaServiceDateTaken" ma:index="4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4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BillingMetadata" ma:index="5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af2b6-bebf-42d1-bb51-8130a6ba05fe" elementFormDefault="qualified">
    <xsd:import namespace="http://schemas.microsoft.com/office/2006/documentManagement/types"/>
    <xsd:import namespace="http://schemas.microsoft.com/office/infopath/2007/PartnerControls"/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9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5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20537ee97d477b961033ada76c4a82 xmlns="36389baf-d775-4142-9ba9-987d54fbb0d5">
      <Terms xmlns="http://schemas.microsoft.com/office/infopath/2007/PartnerControls"/>
    </da20537ee97d477b961033ada76c4a82>
    <NIRASOnFrontPage xmlns="36389baf-d775-4142-9ba9-987d54fbb0d5">false</NIRASOnFrontPage>
    <NIRASProjectID xmlns="36389baf-d775-4142-9ba9-987d54fbb0d5" xsi:nil="true"/>
    <NIRASCreatedDate xmlns="36389baf-d775-4142-9ba9-987d54fbb0d5" xsi:nil="true"/>
    <lcf76f155ced4ddcb4097134ff3c332f xmlns="755eefe8-ba11-4b6f-9863-8159f1f27482">
      <Terms xmlns="http://schemas.microsoft.com/office/infopath/2007/PartnerControls"/>
    </lcf76f155ced4ddcb4097134ff3c332f>
    <NIRASScaleTxt xmlns="36389baf-d775-4142-9ba9-987d54fbb0d5" xsi:nil="true"/>
    <Delivery xmlns="36389baf-d775-4142-9ba9-987d54fbb0d5" xsi:nil="true"/>
    <i5700158192d457fa5a55d94ad1f5c8a xmlns="36389baf-d775-4142-9ba9-987d54fbb0d5">
      <Terms xmlns="http://schemas.microsoft.com/office/infopath/2007/PartnerControls"/>
    </i5700158192d457fa5a55d94ad1f5c8a>
    <b20adbee33c84350ab297149ab7609e1 xmlns="36389baf-d775-4142-9ba9-987d54fbb0d5">
      <Terms xmlns="http://schemas.microsoft.com/office/infopath/2007/PartnerControls"/>
    </b20adbee33c84350ab297149ab7609e1>
    <NIRASDocumentNo xmlns="36389baf-d775-4142-9ba9-987d54fbb0d5" xsi:nil="true"/>
    <DocumentRevisionIdPublished xmlns="36389baf-d775-4142-9ba9-987d54fbb0d5" xsi:nil="true"/>
    <g7b9186905794052991e52b9e97e249f xmlns="36389baf-d775-4142-9ba9-987d54fbb0d5">
      <Terms xmlns="http://schemas.microsoft.com/office/infopath/2007/PartnerControls"/>
    </g7b9186905794052991e52b9e97e249f>
    <DocumentRevisionId xmlns="36389baf-d775-4142-9ba9-987d54fbb0d5" xsi:nil="true"/>
    <NIRASRevisionDate xmlns="36389baf-d775-4142-9ba9-987d54fbb0d5" xsi:nil="true"/>
    <NIRASSortOrder xmlns="36389baf-d775-4142-9ba9-987d54fbb0d5" xsi:nil="true"/>
    <NIRASOldModifiedBy xmlns="36389baf-d775-4142-9ba9-987d54fbb0d5" xsi:nil="true"/>
    <TaxCatchAll xmlns="36389baf-d775-4142-9ba9-987d54fbb0d5" xsi:nil="true"/>
    <f80ac62f60fc4453ae2218348d18dabb xmlns="36389baf-d775-4142-9ba9-987d54fbb0d5">
      <Terms xmlns="http://schemas.microsoft.com/office/infopath/2007/PartnerControls"/>
    </f80ac62f60fc4453ae2218348d18dabb>
    <o7ddbb95048e4674b1961839f647280e xmlns="36389baf-d775-4142-9ba9-987d54fbb0d5">
      <Terms xmlns="http://schemas.microsoft.com/office/infopath/2007/PartnerControls"/>
    </o7ddbb95048e4674b1961839f647280e>
    <_dlc_DocId xmlns="70eaf2b6-bebf-42d1-bb51-8130a6ba05fe">7N3HXZ5A5RPM-113287152-54110</_dlc_DocId>
    <_dlc_DocIdUrl xmlns="70eaf2b6-bebf-42d1-bb51-8130a6ba05fe">
      <Url>https://niras.sharepoint.com/sites/CVPT012527EX/_layouts/15/DocIdRedir.aspx?ID=7N3HXZ5A5RPM-113287152-54110</Url>
      <Description>7N3HXZ5A5RPM-113287152-54110</Description>
    </_dlc_DocIdUrl>
  </documentManagement>
</p:properties>
</file>

<file path=customXml/itemProps1.xml><?xml version="1.0" encoding="utf-8"?>
<ds:datastoreItem xmlns:ds="http://schemas.openxmlformats.org/officeDocument/2006/customXml" ds:itemID="{73E3324C-9E38-4CD0-A865-572A59258F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A571423-8FAF-455F-BCC4-6BBB5D73DA1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BB3EC01-B705-4846-AD76-C30BFC06B652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0E265FE6-ADE7-431E-B703-358A5D6497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389baf-d775-4142-9ba9-987d54fbb0d5"/>
    <ds:schemaRef ds:uri="755eefe8-ba11-4b6f-9863-8159f1f27482"/>
    <ds:schemaRef ds:uri="70eaf2b6-bebf-42d1-bb51-8130a6ba05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7BC01A87-6026-49E2-AA6C-DD9C0D72089B}">
  <ds:schemaRefs>
    <ds:schemaRef ds:uri="http://schemas.microsoft.com/office/infopath/2007/PartnerControls"/>
    <ds:schemaRef ds:uri="755eefe8-ba11-4b6f-9863-8159f1f27482"/>
    <ds:schemaRef ds:uri="http://schemas.microsoft.com/office/2006/documentManagement/types"/>
    <ds:schemaRef ds:uri="36389baf-d775-4142-9ba9-987d54fbb0d5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70eaf2b6-bebf-42d1-bb51-8130a6ba05fe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2275</TotalTime>
  <Words>392</Words>
  <Application>Microsoft Macintosh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AAAAAL+Calibri-Bold</vt:lpstr>
      <vt:lpstr>Aptos</vt:lpstr>
      <vt:lpstr>Aptos Black</vt:lpstr>
      <vt:lpstr>Aptos Display</vt:lpstr>
      <vt:lpstr>Arial</vt:lpstr>
      <vt:lpstr>Helvetica</vt:lpstr>
      <vt:lpstr>Office Theme</vt:lpstr>
      <vt:lpstr>THE CONDITION OF LOCAL NGOs IN FACING CURRENT FUNDING CHALLENGES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RULE MODELS KOLABORASI MULTI PIHAK  DALAM MENDUKUNG PENGELOLAAN HUTAN DESA DESA TELUK LANUS &amp; SERAPUNG</dc:title>
  <dc:creator>Herbet Gabe</dc:creator>
  <cp:lastModifiedBy>Katie Holloway (KAHOL)</cp:lastModifiedBy>
  <cp:revision>3</cp:revision>
  <dcterms:created xsi:type="dcterms:W3CDTF">2024-12-16T09:56:35Z</dcterms:created>
  <dcterms:modified xsi:type="dcterms:W3CDTF">2025-12-19T11:26:25Z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0x010100DCD90FCC66DA8F4C882C689D6817D41B004CB217E37737AA4DBB81ECC7DBBEE1CF</vt:lpwstr>
  </property>
  <property fmtid="{D5CDD505-2E9C-101B-9397-08002B2CF9AE}" pid="3" name="_dlc_DocIdItemGuid">
    <vt:lpwstr>2e36d4d2-a4cc-4041-ac80-b0ba46cdb9bf</vt:lpwstr>
  </property>
</Properties>
</file>